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74" r:id="rId6"/>
    <p:sldId id="259" r:id="rId7"/>
    <p:sldId id="265" r:id="rId8"/>
    <p:sldId id="260" r:id="rId9"/>
    <p:sldId id="266" r:id="rId10"/>
    <p:sldId id="261" r:id="rId11"/>
    <p:sldId id="267" r:id="rId12"/>
    <p:sldId id="273" r:id="rId13"/>
    <p:sldId id="263" r:id="rId14"/>
    <p:sldId id="271" r:id="rId15"/>
    <p:sldId id="264" r:id="rId16"/>
  </p:sldIdLst>
  <p:sldSz cx="18288000" cy="10287000"/>
  <p:notesSz cx="10287000" cy="18288000"/>
  <p:embeddedFontLst>
    <p:embeddedFont>
      <p:font typeface="Lucida Sans Unicode" panose="020B0602030504020204" pitchFamily="34" charset="0"/>
      <p:regular r:id="rId17"/>
    </p:embeddedFont>
    <p:embeddedFont>
      <p:font typeface="Malgun Gothic" panose="020B0503020000020004" pitchFamily="50" charset="-127"/>
      <p:regular r:id="rId18"/>
      <p:bold r:id="rId19"/>
    </p:embeddedFont>
    <p:embeddedFont>
      <p:font typeface="위메프" panose="020B0600000101010101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위메프 Bold" panose="020B0600000101010101" pitchFamily="50" charset="-127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60" y="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8.wdp"/><Relationship Id="rId4" Type="http://schemas.microsoft.com/office/2007/relationships/hdphoto" Target="../media/hdphoto7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605429" y="9355657"/>
            <a:ext cx="48857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 1조</a:t>
            </a:r>
            <a:endParaRPr lang="en-US" dirty="0">
              <a:solidFill>
                <a:schemeClr val="bg1">
                  <a:lumMod val="7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IOT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개발자과정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909" y="2705100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dirty="0" err="1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Arduino</a:t>
            </a:r>
            <a:r>
              <a:rPr lang="en-US" sz="7000" dirty="0" err="1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를</a:t>
            </a:r>
            <a:r>
              <a:rPr lang="en-US" sz="70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 </a:t>
            </a:r>
          </a:p>
          <a:p>
            <a:r>
              <a:rPr lang="en-US" sz="70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 </a:t>
            </a:r>
            <a:r>
              <a:rPr lang="en-US" sz="7000" dirty="0" err="1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활용한</a:t>
            </a:r>
            <a:r>
              <a:rPr lang="en-US" sz="100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 </a:t>
            </a:r>
          </a:p>
          <a:p>
            <a:r>
              <a:rPr lang="en-US" sz="10000" dirty="0" err="1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기상관측</a:t>
            </a:r>
            <a:r>
              <a:rPr lang="en-US" sz="10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 시스템 구축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89902" y="1497037"/>
            <a:ext cx="697800" cy="697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62400" y="1525790"/>
            <a:ext cx="640294" cy="6402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77392" y="1545699"/>
            <a:ext cx="600477" cy="6004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578" y="1527710"/>
            <a:ext cx="667127" cy="667127"/>
          </a:xfrm>
          <a:prstGeom prst="rect">
            <a:avLst/>
          </a:prstGeom>
        </p:spPr>
      </p:pic>
      <p:pic>
        <p:nvPicPr>
          <p:cNvPr id="13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8250" y1="42816" x2="28750" y2="32184"/>
                        <a14:foregroundMark x1="6500" y1="41954" x2="9750" y2="41092"/>
                        <a14:foregroundMark x1="36750" y1="78161" x2="62250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0000">
            <a:off x="12238214" y="6172401"/>
            <a:ext cx="1284458" cy="11174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소프트웨어 개발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04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2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3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SOFTWARE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57" name="Object 20"/>
          <p:cNvSpPr txBox="1"/>
          <p:nvPr/>
        </p:nvSpPr>
        <p:spPr>
          <a:xfrm>
            <a:off x="806859" y="2520039"/>
            <a:ext cx="602719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Flow chart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968" t="6522" r="19055" b="12177"/>
          <a:stretch/>
        </p:blipFill>
        <p:spPr>
          <a:xfrm>
            <a:off x="3820458" y="3019020"/>
            <a:ext cx="10466794" cy="585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소프트웨어 개발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04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SOFTWARE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7" name="Object 20"/>
          <p:cNvSpPr txBox="1"/>
          <p:nvPr/>
        </p:nvSpPr>
        <p:spPr>
          <a:xfrm>
            <a:off x="806859" y="2520039"/>
            <a:ext cx="602719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Board 1:N </a:t>
            </a:r>
            <a:r>
              <a:rPr lang="ko-KR" altLang="en-US" sz="3400" kern="0" spc="-10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다중연결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11387" y="7212508"/>
            <a:ext cx="1030224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979D"/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receiveEvent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34F54"/>
                </a:solidFill>
                <a:latin typeface="Consolas" panose="020B0609020204030204" pitchFamily="49" charset="0"/>
              </a:rPr>
              <a:t>byteCount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  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데이터를 받아오는 함수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available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 smtClean="0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728E00"/>
                </a:solidFill>
                <a:latin typeface="Consolas" panose="020B0609020204030204" pitchFamily="49" charset="0"/>
              </a:rPr>
              <a:t>while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available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())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데이터를 모두 받아올 때 까지 반복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receivedData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read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데이터를 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바이트씩 받아 </a:t>
            </a:r>
            <a:r>
              <a:rPr lang="ko-KR" altLang="en-US" sz="1200" dirty="0" err="1" smtClean="0">
                <a:solidFill>
                  <a:srgbClr val="95A5A6"/>
                </a:solidFill>
                <a:latin typeface="Consolas" panose="020B0609020204030204" pitchFamily="49" charset="0"/>
              </a:rPr>
              <a:t>문자열배열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95A5A6"/>
                </a:solidFill>
                <a:latin typeface="Consolas" panose="020B0609020204030204" pitchFamily="49" charset="0"/>
              </a:rPr>
              <a:t>receivedData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에 저장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receivedData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] = '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\0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';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문자열의 마지막에 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'\0' 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문자 추가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"status : "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              </a:t>
            </a:r>
          </a:p>
          <a:p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status =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atoi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receivedData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    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문자열로 데이터를 </a:t>
            </a:r>
            <a:r>
              <a:rPr lang="ko-KR" altLang="en-US" sz="1200" dirty="0" err="1" smtClean="0">
                <a:solidFill>
                  <a:srgbClr val="95A5A6"/>
                </a:solidFill>
                <a:latin typeface="Consolas" panose="020B0609020204030204" pitchFamily="49" charset="0"/>
              </a:rPr>
              <a:t>전송받았으므로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수신한 데이터를 숫자로 전환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    </a:t>
            </a:r>
            <a:r>
              <a:rPr lang="en-US" altLang="ko-KR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데이터를 수신한 뒤에도 데이터를 다시 받아올 수 있게 </a:t>
            </a:r>
            <a:r>
              <a:rPr lang="ko-KR" altLang="en-US" sz="1200" dirty="0" err="1" smtClean="0">
                <a:solidFill>
                  <a:srgbClr val="95A5A6"/>
                </a:solidFill>
                <a:latin typeface="Consolas" panose="020B0609020204030204" pitchFamily="49" charset="0"/>
              </a:rPr>
              <a:t>송신모드로</a:t>
            </a:r>
            <a:r>
              <a:rPr lang="ko-KR" altLang="en-US" sz="1200" dirty="0" smtClean="0">
                <a:solidFill>
                  <a:srgbClr val="95A5A6"/>
                </a:solidFill>
                <a:latin typeface="Consolas" panose="020B0609020204030204" pitchFamily="49" charset="0"/>
              </a:rPr>
              <a:t> 전환</a:t>
            </a:r>
            <a:endParaRPr lang="ko-KR" altLang="en-US" sz="1200" dirty="0" smtClean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ko-KR" altLang="en-US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26627" y="4274365"/>
            <a:ext cx="10287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digitalValue1 =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SW_0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온도 버튼을 누르면 </a:t>
            </a:r>
            <a:r>
              <a:rPr lang="en-US" altLang="ko-KR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digitalRead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값을 받아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digitalvalue1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변수에 저장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digitalValue2 =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SW_1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습도 버튼을 누르면 </a:t>
            </a:r>
            <a:r>
              <a:rPr lang="en-US" altLang="ko-KR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digitalRead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값을 받아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digitalvalue2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변수에 저장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 err="1">
                <a:solidFill>
                  <a:srgbClr val="00979D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digitalValue3 =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SW_2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자외선 버튼을 누르면 </a:t>
            </a:r>
            <a:r>
              <a:rPr lang="en-US" altLang="ko-KR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digitalRead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를 통해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값을 받아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digitalvalue3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변수에 저장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/>
            </a:r>
            <a:b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digitalValue1 == HIGH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//digitalvalue1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변수가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HIGH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값이면 온도를 측정하는 함수 실행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35400"/>
                </a:solidFill>
                <a:latin typeface="Consolas" panose="020B0609020204030204" pitchFamily="49" charset="0"/>
              </a:rPr>
              <a:t>SW0_Pressed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digitalValue2 == HIGH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//digitalvalue2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변수가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HIGH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값이면 습도를 측정하는 함수 실행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35400"/>
                </a:solidFill>
                <a:latin typeface="Consolas" panose="020B0609020204030204" pitchFamily="49" charset="0"/>
              </a:rPr>
              <a:t>SW1_Pressed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digitalValue3 == HIGH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//digitalvalue3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변수가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HIGH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값이면 자외선을 측정하는 함수 실행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35400"/>
                </a:solidFill>
                <a:latin typeface="Consolas" panose="020B0609020204030204" pitchFamily="49" charset="0"/>
              </a:rPr>
              <a:t>SW2_Pressed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6627" y="2444218"/>
            <a:ext cx="102870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728E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{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송신을 시작할 때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beginTransmission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005C5F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온도를 체크하는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slave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보드의 </a:t>
            </a:r>
            <a:r>
              <a:rPr lang="ko-KR" altLang="en-US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주소값은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5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005C5F"/>
                </a:solidFill>
                <a:latin typeface="Consolas" panose="020B0609020204030204" pitchFamily="49" charset="0"/>
              </a:rPr>
              <a:t>"temp"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온도를 체크하라는 명령을 전달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35400"/>
                </a:solidFill>
                <a:latin typeface="Consolas" panose="020B0609020204030204" pitchFamily="49" charset="0"/>
              </a:rPr>
              <a:t>endTransmission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전송 종료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35400"/>
                </a:solidFill>
                <a:latin typeface="Consolas" panose="020B0609020204030204" pitchFamily="49" charset="0"/>
              </a:rPr>
              <a:t>delay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005C5F"/>
                </a:solidFill>
                <a:latin typeface="Consolas" panose="020B0609020204030204" pitchFamily="49" charset="0"/>
              </a:rPr>
              <a:t>80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통신이 얽히는 것을 방지하기 위한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delay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시간 부여 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4E5B61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005C5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송신이 완료되어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false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로 변경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  <a:t/>
            </a:r>
            <a:br>
              <a:rPr lang="ko-KR" altLang="en-US" sz="1200" dirty="0">
                <a:solidFill>
                  <a:srgbClr val="4E5B61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4E5B6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requestFrom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005C5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5C5F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     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//32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바이트만큼 데이터를 요청</a:t>
            </a:r>
            <a:endParaRPr lang="ko-KR" altLang="en-US" sz="1200" dirty="0">
              <a:solidFill>
                <a:srgbClr val="4E5B6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354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354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Wire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D35400"/>
                </a:solidFill>
                <a:latin typeface="Consolas" panose="020B0609020204030204" pitchFamily="49" charset="0"/>
              </a:rPr>
              <a:t>onReceive</a:t>
            </a:r>
            <a:r>
              <a:rPr lang="en-US" altLang="ko-KR" sz="1200" dirty="0" smtClean="0">
                <a:solidFill>
                  <a:srgbClr val="434F5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5B61"/>
                </a:solidFill>
                <a:latin typeface="Consolas" panose="020B0609020204030204" pitchFamily="49" charset="0"/>
              </a:rPr>
              <a:t>receiveEvent</a:t>
            </a:r>
            <a:r>
              <a:rPr lang="en-US" altLang="ko-KR" sz="1200" dirty="0">
                <a:solidFill>
                  <a:srgbClr val="434F5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                 </a:t>
            </a:r>
            <a:r>
              <a:rPr lang="en-US" altLang="ko-KR" sz="1200" dirty="0">
                <a:solidFill>
                  <a:srgbClr val="95A5A6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95A5A6"/>
                </a:solidFill>
                <a:latin typeface="Consolas" panose="020B0609020204030204" pitchFamily="49" charset="0"/>
              </a:rPr>
              <a:t>데이터 </a:t>
            </a:r>
            <a:r>
              <a:rPr lang="ko-KR" altLang="en-US" sz="1200" dirty="0" err="1">
                <a:solidFill>
                  <a:srgbClr val="95A5A6"/>
                </a:solidFill>
                <a:latin typeface="Consolas" panose="020B0609020204030204" pitchFamily="49" charset="0"/>
              </a:rPr>
              <a:t>수신함수</a:t>
            </a:r>
            <a:endParaRPr lang="ko-KR" altLang="en-US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41333" y="1080838"/>
            <a:ext cx="798633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프로젝트 </a:t>
            </a:r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결과</a:t>
            </a:r>
            <a:r>
              <a:rPr lang="en-US" altLang="ko-KR" sz="5000" dirty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및</a:t>
            </a:r>
            <a:r>
              <a:rPr lang="en-US" altLang="ko-KR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시연 영상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06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5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6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7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COMPARISON DATA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7" y="2110652"/>
            <a:ext cx="5549900" cy="4162425"/>
          </a:xfrm>
          <a:prstGeom prst="rect">
            <a:avLst/>
          </a:prstGeom>
        </p:spPr>
      </p:pic>
      <p:pic>
        <p:nvPicPr>
          <p:cNvPr id="5" name="KakaoTalk_20230823_1457089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8020448" y="196960"/>
            <a:ext cx="6428219" cy="113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241333" y="1080838"/>
            <a:ext cx="798633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프로젝트 결과 및 개선점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06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7247" y="256740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결과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52295" y="2567400"/>
            <a:ext cx="72222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확장성 및 개선 방안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6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7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9" name="Object 42"/>
          <p:cNvSpPr txBox="1"/>
          <p:nvPr/>
        </p:nvSpPr>
        <p:spPr>
          <a:xfrm>
            <a:off x="857247" y="3200520"/>
            <a:ext cx="7536439" cy="5874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ARDUINO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활용해 온도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습도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자외선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(UV)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지수를 측정하는 기상관측 시스템을 구축했고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이를 실시간으로 모니터링하고 결과를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LCD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통해 편리하게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시각화했으며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안전을 위해 온도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습도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자외선지수가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일정범위를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초과했을 때 경고음을 출력하여 사용자에게 주의를 주었습니다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ARDUINO </a:t>
            </a: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기반 기상관측 시스템은 기상정보를 정확하게 수집하고 모니터링하여 사용자가 안전하고 편리한 환경에서 생활할 수 있도록 도와줍니다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이를 통해 우리는 실생활에 유용한 기술을 활용하는 방법을 배우고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프로젝트를 통해 팀원 간의 협력과 문제 해결 능력을 향상시킬 수 있었습니다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 프로젝트는 환경 모니터링과 안전에 대한 중요성을 강조하며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우리가 기술을 통해 사회적 가치를 창출하는 과정을 보여줍니다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50" name="Object 43"/>
          <p:cNvSpPr txBox="1"/>
          <p:nvPr/>
        </p:nvSpPr>
        <p:spPr>
          <a:xfrm>
            <a:off x="9352295" y="3200520"/>
            <a:ext cx="7222287" cy="54938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이 프로젝트는 단순한 기상관측 시스템을 넘어서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다양한 응용 분야에서의 확장성을 가지고 있습니다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예를 들어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추가적인 센서를 도입하여 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이를 통해 환경의 오염 정도 및 기상상태를 파악하는데 활용할 수 있습니다</a:t>
            </a:r>
            <a:r>
              <a:rPr lang="en-US" altLang="ko-KR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-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아두이노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대기압 센서 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gy-bmp280-3.3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-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아두이노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디지털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조도센서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모듈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gy-30 bh1750fvi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-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아두이노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초미세먼지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센서 소형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pms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9003m pm2.5 pm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-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아두이노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대기질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감지센서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MQ-135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250" y1="42816" x2="28750" y2="32184"/>
                        <a14:foregroundMark x1="6500" y1="41954" x2="9750" y2="41092"/>
                        <a14:foregroundMark x1="36750" y1="78161" x2="62250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0000">
            <a:off x="14370498" y="6659442"/>
            <a:ext cx="3425223" cy="297994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4277" y="3558451"/>
            <a:ext cx="59394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 smtClean="0">
                <a:latin typeface="위메프 Bold" panose="020B0600000101010101" pitchFamily="50" charset="-127"/>
                <a:ea typeface="위메프 Bold" panose="020B0600000101010101" pitchFamily="50" charset="-127"/>
              </a:rPr>
              <a:t>Q&amp;A</a:t>
            </a:r>
            <a:endParaRPr lang="ko-KR" altLang="en-US" sz="20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1" name="Object 33"/>
          <p:cNvSpPr txBox="1"/>
          <p:nvPr/>
        </p:nvSpPr>
        <p:spPr>
          <a:xfrm>
            <a:off x="10515600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6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2046" y="-111662"/>
            <a:ext cx="18949807" cy="10509038"/>
            <a:chOff x="-332046" y="-111662"/>
            <a:chExt cx="18949807" cy="10509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2046" y="-111662"/>
              <a:ext cx="18949807" cy="1050903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20523" y="7135135"/>
            <a:ext cx="12675959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0" dirty="0" smtClean="0">
                <a:solidFill>
                  <a:schemeClr val="bg1">
                    <a:lumMod val="95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HSBomBaram 2.0" pitchFamily="34" charset="0"/>
              </a:rPr>
              <a:t>감사합니다</a:t>
            </a:r>
            <a:endParaRPr lang="en-US" dirty="0">
              <a:solidFill>
                <a:schemeClr val="bg1">
                  <a:lumMod val="95000"/>
                </a:schemeClr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6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7" name="Object 33"/>
          <p:cNvSpPr txBox="1"/>
          <p:nvPr/>
        </p:nvSpPr>
        <p:spPr>
          <a:xfrm>
            <a:off x="10515600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730881" y="1080838"/>
            <a:ext cx="798633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프로젝트간</a:t>
            </a:r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 역할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46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47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9" name="Object 34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 smtClean="0">
                <a:latin typeface="위메프 Bold" panose="020B0600000101010101" pitchFamily="50" charset="-127"/>
                <a:ea typeface="위메프 Bold" panose="020B0600000101010101" pitchFamily="50" charset="-127"/>
              </a:rPr>
              <a:t>※</a:t>
            </a:r>
            <a:endParaRPr lang="en-US" sz="5000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15364" y="2897263"/>
            <a:ext cx="10162864" cy="4939568"/>
            <a:chOff x="1515364" y="2897263"/>
            <a:chExt cx="10162864" cy="4939568"/>
          </a:xfrm>
        </p:grpSpPr>
        <p:sp>
          <p:nvSpPr>
            <p:cNvPr id="2" name="TextBox 1"/>
            <p:cNvSpPr txBox="1"/>
            <p:nvPr/>
          </p:nvSpPr>
          <p:spPr>
            <a:xfrm>
              <a:off x="2362200" y="2897263"/>
              <a:ext cx="9316028" cy="4882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 err="1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주재명</a:t>
              </a:r>
              <a:r>
                <a:rPr lang="ko-KR" altLang="en-US" sz="3000" dirty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: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메인 시스템 구축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및 </a:t>
              </a:r>
              <a:r>
                <a:rPr lang="ko-KR" altLang="en-US" sz="3000" dirty="0" err="1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배선작업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 </a:t>
              </a:r>
              <a:endParaRPr lang="en-US" altLang="ko-KR" sz="3000" dirty="0" smtClean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3000" dirty="0" smtClean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000" dirty="0" err="1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김강훈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: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센서 코드 및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자료 수집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altLang="ko-KR" sz="3000" dirty="0" smtClean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000" dirty="0" err="1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김래건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: </a:t>
              </a:r>
              <a:r>
                <a:rPr lang="ko-KR" altLang="en-US" sz="3000" dirty="0">
                  <a:latin typeface="위메프" panose="020B0600000101010101" pitchFamily="50" charset="-127"/>
                  <a:ea typeface="위메프" panose="020B0600000101010101" pitchFamily="50" charset="-127"/>
                </a:rPr>
                <a:t>센서 코드 및</a:t>
              </a:r>
              <a:r>
                <a:rPr lang="en-US" altLang="ko-KR" sz="3000" dirty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기기 제작</a:t>
              </a:r>
              <a:endParaRPr lang="en-US" altLang="ko-KR" sz="3000" dirty="0" smtClean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3000" dirty="0" smtClean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김한별 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: </a:t>
              </a:r>
              <a:r>
                <a:rPr lang="ko-KR" altLang="en-US" sz="3000" dirty="0">
                  <a:latin typeface="위메프" panose="020B0600000101010101" pitchFamily="50" charset="-127"/>
                  <a:ea typeface="위메프" panose="020B0600000101010101" pitchFamily="50" charset="-127"/>
                </a:rPr>
                <a:t>센서 코드 및</a:t>
              </a:r>
              <a:r>
                <a:rPr lang="en-US" altLang="ko-KR" sz="3000" dirty="0">
                  <a:latin typeface="위메프" panose="020B0600000101010101" pitchFamily="50" charset="-127"/>
                  <a:ea typeface="위메프" panose="020B0600000101010101" pitchFamily="50" charset="-127"/>
                </a:rPr>
                <a:t> PPT </a:t>
              </a:r>
              <a:r>
                <a:rPr lang="ko-KR" altLang="en-US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제작</a:t>
              </a:r>
              <a:r>
                <a:rPr lang="en-US" altLang="ko-KR" sz="3000" dirty="0" smtClean="0">
                  <a:latin typeface="위메프" panose="020B0600000101010101" pitchFamily="50" charset="-127"/>
                  <a:ea typeface="위메프" panose="020B0600000101010101" pitchFamily="50" charset="-127"/>
                </a:rPr>
                <a:t> </a:t>
              </a:r>
              <a:endParaRPr lang="ko-KR" altLang="en-US" sz="3000" dirty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364" y="3050628"/>
              <a:ext cx="609600" cy="609600"/>
            </a:xfrm>
            <a:prstGeom prst="rect">
              <a:avLst/>
            </a:prstGeom>
          </p:spPr>
        </p:pic>
        <p:pic>
          <p:nvPicPr>
            <p:cNvPr id="1026" name="Picture 2" descr="Dashboard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364" y="4405003"/>
              <a:ext cx="670334" cy="67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ngineer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364" y="5708409"/>
              <a:ext cx="670334" cy="67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llustration 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768" y="7124686"/>
              <a:ext cx="712144" cy="712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02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92276" y="2576819"/>
            <a:ext cx="602719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프로젝트 목적 및 배경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7247" y="1080838"/>
            <a:ext cx="1626353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기상관측계 구축 과정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92276" y="3755038"/>
            <a:ext cx="645279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기상관측 시스템 소개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2276" y="4876648"/>
            <a:ext cx="81753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하드웨어 구성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2276" y="8229276"/>
            <a:ext cx="656001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프로젝트 결과 및 개선점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8968" y="451134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TABLE OF CONTENTS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2276" y="7133086"/>
            <a:ext cx="776885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데이터 표시 및 시각화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7247" y="2405728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01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7247" y="3517829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02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5909" y="4651562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03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5909" y="5788962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04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5909" y="6932771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05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5909" y="8038476"/>
            <a:ext cx="151024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06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92276" y="5929810"/>
            <a:ext cx="81753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소프트웨어 개발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8418" y="1842217"/>
            <a:ext cx="404137" cy="40413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34876" y="1858869"/>
            <a:ext cx="370832" cy="37083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68029" y="1870399"/>
            <a:ext cx="347772" cy="34777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122" y="1851099"/>
            <a:ext cx="386372" cy="38637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43789" y="3437754"/>
            <a:ext cx="16616016" cy="4527604"/>
            <a:chOff x="843789" y="3437754"/>
            <a:chExt cx="16602558" cy="4527604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43789" y="3437754"/>
              <a:ext cx="16602558" cy="0"/>
            </a:xfrm>
            <a:prstGeom prst="line">
              <a:avLst/>
            </a:prstGeom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43789" y="4569655"/>
              <a:ext cx="16602558" cy="0"/>
            </a:xfrm>
            <a:prstGeom prst="line">
              <a:avLst/>
            </a:prstGeom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43789" y="5701556"/>
              <a:ext cx="16602558" cy="0"/>
            </a:xfrm>
            <a:prstGeom prst="line">
              <a:avLst/>
            </a:prstGeom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843789" y="6833457"/>
              <a:ext cx="16602558" cy="0"/>
            </a:xfrm>
            <a:prstGeom prst="line">
              <a:avLst/>
            </a:prstGeom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843789" y="7965358"/>
              <a:ext cx="16602558" cy="0"/>
            </a:xfrm>
            <a:prstGeom prst="line">
              <a:avLst/>
            </a:prstGeom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25909" y="3842524"/>
            <a:ext cx="1687034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국내 기상산업 매출액이 최근 5년 새 두 배 넘게 증가하며 매출 1조원을 바라보며 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기후 변화에 따라 이상기온과 재난에 대비할 필요성의 재고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1097675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국내/외적 기상관측의 중요성 증가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</a:t>
            </a:r>
            <a:r>
              <a:rPr lang="ko-KR" altLang="en-US" sz="2000" dirty="0" err="1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ㅁ</a:t>
            </a:r>
            <a:r>
              <a:rPr lang="en-US" sz="2000" dirty="0" err="1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ject</a:t>
            </a:r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프로젝트 목적 및 배경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01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25909" y="4825397"/>
            <a:ext cx="7541049" cy="14286"/>
            <a:chOff x="825909" y="4825397"/>
            <a:chExt cx="7541049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4825397"/>
              <a:ext cx="7541049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>
                <a:latin typeface="위메프" panose="020B0600000101010101" pitchFamily="50" charset="-127"/>
                <a:ea typeface="위메프" panose="020B0600000101010101" pitchFamily="50" charset="-127"/>
              </a:rPr>
              <a:t>Project Purpose and Background</a:t>
            </a:r>
            <a:endParaRPr lang="en-US" sz="24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825909" y="5085198"/>
            <a:ext cx="1687034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캐나다 산불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천건 ‘통제 불능’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…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기후위기가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 땔감 제공했다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  <a:p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위메프 Bold" panose="020B0600000101010101" pitchFamily="50" charset="-127"/>
              <a:ea typeface="위메프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기록적 피해를 낸 미국 하와이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마우이섬의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산불을 비롯해 캐나다와 스페인에서도 전례 없는 대규모 산불로 몸살을 앓고 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일 캐나다 공영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시비시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(CBC)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방송에 따르면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캐나다 서부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브리티시컬럼비아주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도시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슈스왑의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만여 가구가 추가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대피령을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받았다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브리티시컬럼비아주에는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지난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18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일부터 주 전역에 비상사태가 선포된 상태다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19" name="그룹 1004"/>
          <p:cNvGrpSpPr/>
          <p:nvPr/>
        </p:nvGrpSpPr>
        <p:grpSpPr>
          <a:xfrm>
            <a:off x="857247" y="6808041"/>
            <a:ext cx="7541049" cy="14286"/>
            <a:chOff x="825909" y="4825397"/>
            <a:chExt cx="7541049" cy="14286"/>
          </a:xfrm>
        </p:grpSpPr>
        <p:pic>
          <p:nvPicPr>
            <p:cNvPr id="21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4825397"/>
              <a:ext cx="7541049" cy="14286"/>
            </a:xfrm>
            <a:prstGeom prst="rect">
              <a:avLst/>
            </a:prstGeom>
          </p:spPr>
        </p:pic>
      </p:grpSp>
      <p:sp>
        <p:nvSpPr>
          <p:cNvPr id="22" name="Object 8"/>
          <p:cNvSpPr txBox="1"/>
          <p:nvPr/>
        </p:nvSpPr>
        <p:spPr>
          <a:xfrm>
            <a:off x="857247" y="7019600"/>
            <a:ext cx="16870342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미 서부 열대성 폭풍 상륙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…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하루에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6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개월치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 폭우 내리기도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 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현지 시각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일 미국 로스앤젤레스 동쪽 휴양지 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스프링스에는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하루 동안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80mm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가 넘는 비가 내렸습니다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/>
            </a:r>
            <a:b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평균 강수량 기준으로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시간 동안 반년 치의 비가 한꺼번에 쏟아졌습니다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/>
            </a:r>
            <a:b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주요 도로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곳이 통제되고 주민들이 고립됐다가 구조되는 사례도 이어졌습니다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382143" y="-59659"/>
            <a:ext cx="19050000" cy="10744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지난 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3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월 유엔 ‘기후변화에 관한 </a:t>
            </a:r>
            <a:r>
              <a:rPr lang="ko-KR" altLang="en-US" sz="3000" dirty="0" err="1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정부협의체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(IPCC)’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는 </a:t>
            </a:r>
            <a:endParaRPr lang="en-US" altLang="ko-KR" sz="3000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endParaRPr lang="en-US" altLang="ko-KR" sz="3000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“</a:t>
            </a:r>
            <a:r>
              <a:rPr lang="ko-KR" altLang="en-US" sz="45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향후 </a:t>
            </a:r>
            <a:r>
              <a:rPr lang="en-US" altLang="ko-KR" sz="45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10</a:t>
            </a:r>
            <a:r>
              <a:rPr lang="ko-KR" altLang="en-US" sz="45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년 이내에 지구는 온난화 </a:t>
            </a:r>
            <a:r>
              <a:rPr lang="ko-KR" altLang="en-US" sz="4500" dirty="0" err="1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임계점인</a:t>
            </a:r>
            <a:r>
              <a:rPr lang="ko-KR" altLang="en-US" sz="45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1.5’C </a:t>
            </a:r>
            <a:r>
              <a:rPr lang="ko-KR" altLang="en-US" sz="45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를 </a:t>
            </a:r>
            <a:r>
              <a:rPr lang="ko-KR" altLang="en-US" sz="45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넘을 가능성이 </a:t>
            </a:r>
            <a:r>
              <a:rPr lang="ko-KR" altLang="en-US" sz="4500" dirty="0" err="1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크다”</a:t>
            </a:r>
            <a:r>
              <a:rPr lang="ko-KR" altLang="en-US" sz="3000" dirty="0" err="1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며</a:t>
            </a:r>
            <a:endParaRPr lang="en-US" altLang="ko-KR" sz="3000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endParaRPr lang="en-US" altLang="ko-KR" sz="4500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“</a:t>
            </a:r>
            <a:r>
              <a:rPr lang="ko-KR" altLang="en-US" sz="4500" dirty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앞으로의 </a:t>
            </a:r>
            <a:r>
              <a:rPr lang="en-US" altLang="ko-KR" sz="4500" dirty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10</a:t>
            </a:r>
            <a:r>
              <a:rPr lang="ko-KR" altLang="en-US" sz="4500" dirty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년이 </a:t>
            </a:r>
            <a:r>
              <a:rPr lang="ko-KR" altLang="en-US" sz="4500" dirty="0" err="1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기후위기의</a:t>
            </a:r>
            <a:r>
              <a:rPr lang="ko-KR" altLang="en-US" sz="4500" dirty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 </a:t>
            </a:r>
            <a:r>
              <a:rPr lang="ko-KR" altLang="en-US" sz="4500" dirty="0" err="1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골든타임이</a:t>
            </a:r>
            <a:r>
              <a:rPr lang="ko-KR" altLang="en-US" sz="4500" dirty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 될 </a:t>
            </a:r>
            <a:r>
              <a:rPr lang="ko-KR" altLang="en-US" sz="4500" dirty="0" smtClean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것</a:t>
            </a:r>
            <a:r>
              <a:rPr lang="en-US" altLang="ko-KR" sz="4500" dirty="0" smtClean="0">
                <a:solidFill>
                  <a:schemeClr val="bg1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rPr>
              <a:t>”</a:t>
            </a:r>
          </a:p>
          <a:p>
            <a:pPr algn="ctr"/>
            <a:endParaRPr lang="en-US" altLang="ko-KR" sz="3000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이라고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경고했다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 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/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</a:b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/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</a:b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이치한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ESG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행복경제연구소 소장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2362199" y="7251155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358331" y="3482279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358332" y="4424498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358332" y="5366717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393501" y="6308936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2393502" y="8193376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6" name="직사각형 965"/>
          <p:cNvSpPr/>
          <p:nvPr/>
        </p:nvSpPr>
        <p:spPr>
          <a:xfrm>
            <a:off x="2362200" y="2540060"/>
            <a:ext cx="15097605" cy="78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305255" y="7271819"/>
            <a:ext cx="712882" cy="71288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/>
          </a:p>
        </p:txBody>
      </p:sp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SCAMPER</a:t>
            </a:r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기법을 통한 개선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02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grpSp>
        <p:nvGrpSpPr>
          <p:cNvPr id="961" name="그룹 960"/>
          <p:cNvGrpSpPr/>
          <p:nvPr/>
        </p:nvGrpSpPr>
        <p:grpSpPr>
          <a:xfrm>
            <a:off x="1330101" y="8156153"/>
            <a:ext cx="712882" cy="861774"/>
            <a:chOff x="1330101" y="8156153"/>
            <a:chExt cx="712882" cy="861774"/>
          </a:xfrm>
        </p:grpSpPr>
        <p:sp>
          <p:nvSpPr>
            <p:cNvPr id="67" name="타원 66"/>
            <p:cNvSpPr/>
            <p:nvPr/>
          </p:nvSpPr>
          <p:spPr>
            <a:xfrm>
              <a:off x="1330101" y="8230599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20283" y="8156153"/>
              <a:ext cx="53251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R</a:t>
              </a:r>
              <a:endParaRPr lang="ko-KR" altLang="en-US" sz="50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413070" y="7197373"/>
            <a:ext cx="4972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/>
              <a:t>E</a:t>
            </a:r>
            <a:endParaRPr lang="ko-KR" altLang="en-US" sz="5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326094" y="3439201"/>
            <a:ext cx="712882" cy="861774"/>
            <a:chOff x="1326094" y="3439201"/>
            <a:chExt cx="712882" cy="861774"/>
          </a:xfrm>
        </p:grpSpPr>
        <p:sp>
          <p:nvSpPr>
            <p:cNvPr id="69" name="타원 68"/>
            <p:cNvSpPr/>
            <p:nvPr/>
          </p:nvSpPr>
          <p:spPr>
            <a:xfrm>
              <a:off x="1326094" y="3513647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19482" y="3439201"/>
              <a:ext cx="5261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C</a:t>
              </a:r>
              <a:endParaRPr lang="ko-KR" altLang="en-US" sz="50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46131" y="4397980"/>
            <a:ext cx="712882" cy="861774"/>
            <a:chOff x="1346131" y="4397980"/>
            <a:chExt cx="712882" cy="861774"/>
          </a:xfrm>
        </p:grpSpPr>
        <p:sp>
          <p:nvSpPr>
            <p:cNvPr id="70" name="타원 69"/>
            <p:cNvSpPr/>
            <p:nvPr/>
          </p:nvSpPr>
          <p:spPr>
            <a:xfrm>
              <a:off x="1346131" y="4472426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25092" y="4397980"/>
              <a:ext cx="55496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A</a:t>
              </a:r>
              <a:endParaRPr lang="ko-KR" altLang="en-US" sz="50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92431" y="2467029"/>
            <a:ext cx="712882" cy="861774"/>
            <a:chOff x="1292431" y="2480422"/>
            <a:chExt cx="712882" cy="861774"/>
          </a:xfrm>
        </p:grpSpPr>
        <p:sp>
          <p:nvSpPr>
            <p:cNvPr id="71" name="타원 70"/>
            <p:cNvSpPr/>
            <p:nvPr/>
          </p:nvSpPr>
          <p:spPr>
            <a:xfrm>
              <a:off x="1292431" y="2554868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09063" y="2480422"/>
              <a:ext cx="47961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S</a:t>
              </a:r>
              <a:endParaRPr lang="ko-KR" altLang="en-US" sz="50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72801" y="5384195"/>
            <a:ext cx="732893" cy="861774"/>
            <a:chOff x="1372801" y="5355510"/>
            <a:chExt cx="732893" cy="861774"/>
          </a:xfrm>
        </p:grpSpPr>
        <p:sp>
          <p:nvSpPr>
            <p:cNvPr id="72" name="타원 71"/>
            <p:cNvSpPr/>
            <p:nvPr/>
          </p:nvSpPr>
          <p:spPr>
            <a:xfrm>
              <a:off x="1382806" y="5429956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72801" y="5355510"/>
              <a:ext cx="73289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M</a:t>
              </a:r>
              <a:endParaRPr lang="ko-KR" altLang="en-US" sz="5000" dirty="0"/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1318079" y="6238594"/>
            <a:ext cx="712882" cy="861774"/>
            <a:chOff x="1318079" y="6238594"/>
            <a:chExt cx="712882" cy="861774"/>
          </a:xfrm>
        </p:grpSpPr>
        <p:sp>
          <p:nvSpPr>
            <p:cNvPr id="73" name="타원 72"/>
            <p:cNvSpPr/>
            <p:nvPr/>
          </p:nvSpPr>
          <p:spPr>
            <a:xfrm>
              <a:off x="1318079" y="6313040"/>
              <a:ext cx="712882" cy="712882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6276" y="6238594"/>
              <a:ext cx="516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 smtClean="0"/>
                <a:t>P</a:t>
              </a:r>
              <a:endParaRPr lang="ko-KR" altLang="en-US" sz="50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38400" y="2733717"/>
            <a:ext cx="137922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입력센서를</a:t>
            </a:r>
            <a:r>
              <a:rPr lang="ko-KR" altLang="en-US" sz="1500" spc="-13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en-US" altLang="ko-KR" sz="1500" spc="-13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4X4 KEYPAD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대신</a:t>
            </a:r>
            <a:r>
              <a:rPr lang="ko-KR" altLang="en-US" sz="1500" spc="-13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다른</a:t>
            </a:r>
            <a:r>
              <a:rPr lang="ko-KR" altLang="en-US" sz="1500" spc="-1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센서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로</a:t>
            </a:r>
            <a:r>
              <a:rPr lang="ko-KR" altLang="en-US" sz="1500" spc="-1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입력시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키면</a:t>
            </a:r>
            <a:r>
              <a:rPr lang="ko-KR" altLang="en-US" sz="1500" spc="-14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spc="-5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어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떨까</a:t>
            </a:r>
            <a:r>
              <a:rPr lang="en-US" altLang="ko-KR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?</a:t>
            </a:r>
            <a:r>
              <a:rPr lang="ko-KR" altLang="en-US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→ </a:t>
            </a:r>
            <a:r>
              <a:rPr lang="en-US" altLang="ko-KR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LED/switch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를 써서 사용하는 핀 개수 최소화</a:t>
            </a:r>
            <a:r>
              <a:rPr lang="en-US" altLang="ko-KR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, 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루프 단순화</a:t>
            </a:r>
            <a:r>
              <a:rPr lang="en-US" altLang="ko-KR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, </a:t>
            </a:r>
            <a:r>
              <a:rPr lang="ko-KR" altLang="en-US" sz="1500" spc="-25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가독성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en-US" altLang="ko-KR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UP, </a:t>
            </a:r>
            <a:r>
              <a:rPr lang="ko-KR" altLang="en-US" sz="1500" spc="-25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리팩토링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효과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Lucida Sans Unicode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38400" y="3708185"/>
            <a:ext cx="11582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측정센서와</a:t>
            </a:r>
            <a:r>
              <a:rPr lang="ko-KR" altLang="en-US" sz="1500" spc="-13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어떤</a:t>
            </a:r>
            <a:r>
              <a:rPr lang="ko-KR" altLang="en-US" sz="1500" spc="-114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액츄에이터를</a:t>
            </a:r>
            <a:r>
              <a:rPr lang="ko-KR" altLang="en-US" sz="1500" spc="-14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결합해야</a:t>
            </a:r>
            <a:r>
              <a:rPr lang="ko-KR" altLang="en-US" sz="1500" spc="-13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기능이 </a:t>
            </a:r>
            <a:r>
              <a:rPr lang="ko-KR" altLang="en-US" sz="1500" spc="-1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상승</a:t>
            </a:r>
            <a:r>
              <a:rPr lang="ko-KR" altLang="en-US" sz="1500" spc="-1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spc="-2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할까</a:t>
            </a:r>
            <a:r>
              <a:rPr lang="en-US" altLang="ko-KR" sz="1500" spc="-2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?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→  사용자가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인지하기 쉽도록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부저를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달아 이상기후를 전달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600" y="4672483"/>
            <a:ext cx="9144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용도 이외의 곳에 적용방법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?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→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일상생활 뿐 아니라 이상기후를 대처하기 위한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SMART FARM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등에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활용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Malgun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38400" y="5653499"/>
            <a:ext cx="143256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측정 정확도 상향을 위한 방법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?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→</a:t>
            </a:r>
            <a:r>
              <a:rPr lang="ko-KR" altLang="en-US" sz="1500" spc="-1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spc="-1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연결 불안정에 따른 </a:t>
            </a:r>
            <a:r>
              <a:rPr lang="en-US" altLang="ko-KR" sz="1500" spc="-1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LED</a:t>
            </a:r>
            <a:r>
              <a:rPr lang="ko-KR" altLang="en-US" sz="1500" spc="-1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화면 오류 해결을 위해 </a:t>
            </a:r>
            <a:r>
              <a:rPr lang="ko-KR" altLang="en-US" sz="1500" spc="-15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우노보드에</a:t>
            </a:r>
            <a:r>
              <a:rPr lang="ko-KR" altLang="en-US" sz="1500" spc="-1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맞는 틀의 </a:t>
            </a:r>
            <a:r>
              <a:rPr lang="ko-KR" altLang="en-US" sz="1500" spc="-15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종이판을</a:t>
            </a:r>
            <a:r>
              <a:rPr lang="ko-KR" altLang="en-US" sz="1500" spc="-1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spc="-1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제작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Malgun Gothic"/>
            </a:endParaRPr>
          </a:p>
        </p:txBody>
      </p:sp>
      <p:sp>
        <p:nvSpPr>
          <p:cNvPr id="81" name="object 20"/>
          <p:cNvSpPr txBox="1"/>
          <p:nvPr/>
        </p:nvSpPr>
        <p:spPr>
          <a:xfrm>
            <a:off x="2562075" y="6542032"/>
            <a:ext cx="154211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35" marR="5080" indent="-255270">
              <a:spcBef>
                <a:spcPts val="100"/>
              </a:spcBef>
            </a:pP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용도이외의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 활용 방법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?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→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이상기후 뿐만 아니라 어떠한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INPUT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을 받으면 경보와 시각적 알림을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OUTPUT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하는 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‘</a:t>
            </a: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관측계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’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라는 시스템을 </a:t>
            </a: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설계했으므로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지진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,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폭우 등 원하는 기능을 추가할 수 </a:t>
            </a:r>
            <a:r>
              <a:rPr lang="ko-KR" altLang="en-US" sz="150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있을것</a:t>
            </a:r>
            <a:endParaRPr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Malgun Gothic"/>
            </a:endParaRPr>
          </a:p>
        </p:txBody>
      </p:sp>
      <p:sp>
        <p:nvSpPr>
          <p:cNvPr id="962" name="직사각형 961"/>
          <p:cNvSpPr/>
          <p:nvPr/>
        </p:nvSpPr>
        <p:spPr>
          <a:xfrm>
            <a:off x="2362200" y="7466677"/>
            <a:ext cx="60353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2835" marR="5080" indent="-971550">
              <a:lnSpc>
                <a:spcPct val="100000"/>
              </a:lnSpc>
              <a:spcBef>
                <a:spcPts val="95"/>
              </a:spcBef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필요성이 낮은 요인 체크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→ </a:t>
            </a:r>
            <a:r>
              <a:rPr lang="ko-KR" altLang="en-US" sz="1500" spc="-65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부저와</a:t>
            </a:r>
            <a:r>
              <a:rPr lang="ko-KR" altLang="en-US" sz="1500" spc="-15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중복</a:t>
            </a:r>
            <a:r>
              <a:rPr lang="ko-KR" altLang="en-US" sz="1500" spc="-16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되기도</a:t>
            </a:r>
            <a:r>
              <a:rPr lang="ko-KR" altLang="en-US" sz="1500" spc="-155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하는 기능인 스피커 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기능 삭제</a:t>
            </a:r>
            <a:endParaRPr lang="ko-KR" altLang="en-US" sz="1500" spc="-25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963" name="직사각형 962"/>
          <p:cNvSpPr/>
          <p:nvPr/>
        </p:nvSpPr>
        <p:spPr>
          <a:xfrm>
            <a:off x="2514600" y="8426377"/>
            <a:ext cx="11963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패턴을 바꿀 수 있을까</a:t>
            </a:r>
            <a:r>
              <a: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Malgun Gothic"/>
              </a:rPr>
              <a:t>?</a:t>
            </a:r>
            <a:r>
              <a:rPr lang="ko-KR" altLang="en-US" sz="15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→ </a:t>
            </a:r>
            <a:r>
              <a:rPr lang="ko-KR" altLang="en-US" sz="1500" spc="-20" dirty="0" err="1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슬레이브</a:t>
            </a:r>
            <a:r>
              <a:rPr lang="ko-KR" altLang="en-US" sz="1500" spc="-2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보드</a:t>
            </a:r>
            <a:r>
              <a:rPr lang="en-US" altLang="ko-KR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2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번에만 달았던 </a:t>
            </a:r>
            <a:r>
              <a:rPr lang="ko-KR" altLang="en-US" sz="1500" spc="-2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부저를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</a:t>
            </a:r>
            <a:r>
              <a:rPr lang="ko-KR" altLang="en-US" sz="1500" spc="-2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관측센서를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연결한 </a:t>
            </a:r>
            <a:r>
              <a:rPr lang="ko-KR" altLang="en-US" sz="1500" spc="-20" dirty="0" err="1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슬레이브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 보드</a:t>
            </a:r>
            <a:r>
              <a:rPr lang="en-US" altLang="ko-KR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(1,2)</a:t>
            </a:r>
            <a:r>
              <a:rPr lang="ko-KR" altLang="en-US" sz="1500" spc="-2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에 각각 하나씩 </a:t>
            </a:r>
            <a:r>
              <a:rPr lang="ko-KR" altLang="en-US" sz="1500" spc="-2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Lucida Sans Unicode"/>
              </a:rPr>
              <a:t>달아 볼 것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3907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기상관측 시스템 소개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02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4796" y="3444723"/>
            <a:ext cx="1724689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Arduino board 3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개의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1:N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연결을 통해 각 센서의 값을 받아와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LCD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에 현재 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/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습도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자외선 수치를 출력하고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일정범위 이상을 기록한다면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Waring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이라는 경고 문구와 함께 스피커로 경고음을 재생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7247" y="256740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기상관측계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1026" name="Picture 2" descr="해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6785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아두이노 자외선UV 감지센서모듈 ML8511 GY-8511 / Arduino UV Detector Analog Sensor ML8511 GY-8511 : 수인스토어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1176" y1="45882" x2="21176" y2="45882"/>
                        <a14:foregroundMark x1="24412" y1="48235" x2="15294" y2="42647"/>
                        <a14:foregroundMark x1="19412" y1="39118" x2="28824" y2="44412"/>
                        <a14:foregroundMark x1="23235" y1="34706" x2="32353" y2="40294"/>
                        <a14:foregroundMark x1="27941" y1="32059" x2="36176" y2="36471"/>
                        <a14:foregroundMark x1="32059" y1="28235" x2="40588" y2="32941"/>
                        <a14:foregroundMark x1="33235" y1="53824" x2="34706" y2="55294"/>
                        <a14:foregroundMark x1="50294" y1="38529" x2="52647" y2="39412"/>
                        <a14:foregroundMark x1="45588" y1="41176" x2="47353" y2="42941"/>
                        <a14:foregroundMark x1="40588" y1="44706" x2="43824" y2="45882"/>
                        <a14:foregroundMark x1="36176" y1="49118" x2="39706" y2="50588"/>
                        <a14:backgroundMark x1="17941" y1="41471" x2="25588" y2="45882"/>
                        <a14:backgroundMark x1="22353" y1="36765" x2="29706" y2="41471"/>
                        <a14:backgroundMark x1="26176" y1="34118" x2="32941" y2="37647"/>
                        <a14:backgroundMark x1="29412" y1="30000" x2="37353" y2="34706"/>
                        <a14:backgroundMark x1="38235" y1="57353" x2="55588" y2="42059"/>
                        <a14:backgroundMark x1="36471" y1="52941" x2="39118" y2="53529"/>
                        <a14:backgroundMark x1="41176" y1="48824" x2="44118" y2="49706"/>
                        <a14:backgroundMark x1="45000" y1="44706" x2="48824" y2="4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25155" y="5402287"/>
            <a:ext cx="1659912" cy="17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8250" y1="42816" x2="28750" y2="32184"/>
                        <a14:foregroundMark x1="6500" y1="41954" x2="9750" y2="41092"/>
                        <a14:foregroundMark x1="36750" y1="78161" x2="62250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44" y="5321755"/>
            <a:ext cx="2221486" cy="19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s://search.pstatic.net/common/?src=http%3A%2F%2Fblogfiles.naver.net%2FMjAxNzAzMjFfMjg3%2FMDAxNDkwMDgxODUwNzQ2.DPPgLJ1bAxrC3m3Vom5BP0nvmK0D298e1hiu41oFxfgg.yaiweC9jalduRoItLsWeJJMG3iSTABKv9aD7q0Myw7Yg.JPEG.3demp%2FLCD.JPG&amp;type=sc960_83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013" y1="63672" x2="72408" y2="10547"/>
                        <a14:foregroundMark x1="26087" y1="97656" x2="97993" y2="36523"/>
                        <a14:foregroundMark x1="4682" y1="59375" x2="49164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906" y="4317173"/>
            <a:ext cx="2308640" cy="197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3435962" y="4493215"/>
            <a:ext cx="2971800" cy="3086786"/>
            <a:chOff x="13341833" y="4687216"/>
            <a:chExt cx="2971800" cy="3086786"/>
          </a:xfrm>
        </p:grpSpPr>
        <p:pic>
          <p:nvPicPr>
            <p:cNvPr id="1028" name="Picture 4" descr="61652340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1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833" y="4802201"/>
              <a:ext cx="2971800" cy="297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5468600" y="4687216"/>
              <a:ext cx="30328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smtClean="0">
                  <a:solidFill>
                    <a:srgbClr val="FF0000"/>
                  </a:solidFill>
                  <a:latin typeface="위메프 Bold" panose="020B0600000101010101" pitchFamily="50" charset="-127"/>
                  <a:ea typeface="위메프 Bold" panose="020B0600000101010101" pitchFamily="50" charset="-127"/>
                </a:rPr>
                <a:t>!</a:t>
              </a:r>
              <a:endParaRPr lang="ko-KR" altLang="en-US" sz="3000" dirty="0">
                <a:solidFill>
                  <a:srgbClr val="FF0000"/>
                </a:solidFill>
                <a:latin typeface="위메프 Bold" panose="020B0600000101010101" pitchFamily="50" charset="-127"/>
                <a:ea typeface="위메프 Bold" panose="020B0600000101010101" pitchFamily="50" charset="-127"/>
              </a:endParaRPr>
            </a:p>
          </p:txBody>
        </p:sp>
      </p:grpSp>
      <p:pic>
        <p:nvPicPr>
          <p:cNvPr id="35" name="Picture 2" descr="https://search.pstatic.net/common/?src=http%3A%2F%2Fshop1.phinf.naver.net%2F20190910_187%2F1568090049981UNVBP_JPEG%2F5450788614780792_125196210.jpg&amp;type=sc960_83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34" b="89844" l="9961" r="96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837" y="6481821"/>
            <a:ext cx="1722018" cy="17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search.pstatic.net/common/?src=http%3A%2F%2Fblogfiles.naver.net%2FMjAxOTA3MTFfMjA3%2FMDAxNTYyODUyNTY4ODQ4.MhRhFYSMMKI76O6Zocz5fy9dXPI0v-7EpKshf-VWRgIg.TNRjyqTLzGg8iUWNhMewFKHZrywo3HqMqlXiloxhhi8g.JPEG.nimtedd41%2FLEDSwitch.JPG&amp;type=sc960_83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570" b="89844" l="8605" r="89961">
                        <a14:backgroundMark x1="14602" y1="16016" x2="83312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6" y="5294233"/>
            <a:ext cx="2977717" cy="198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그룹 1027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하드웨어 구성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03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83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0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3" name="Object 20"/>
          <p:cNvSpPr txBox="1"/>
          <p:nvPr/>
        </p:nvSpPr>
        <p:spPr>
          <a:xfrm>
            <a:off x="806859" y="2520039"/>
            <a:ext cx="602719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Board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32541" y="4011262"/>
            <a:ext cx="12622919" cy="3314700"/>
            <a:chOff x="2558446" y="3820706"/>
            <a:chExt cx="12622919" cy="3314700"/>
          </a:xfrm>
        </p:grpSpPr>
        <p:pic>
          <p:nvPicPr>
            <p:cNvPr id="2050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250" y1="42816" x2="28750" y2="32184"/>
                          <a14:foregroundMark x1="6500" y1="41954" x2="9750" y2="41092"/>
                          <a14:foregroundMark x1="36750" y1="78161" x2="62250" y2="669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905" y="3820706"/>
              <a:ext cx="3810000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250" y1="42816" x2="28750" y2="32184"/>
                          <a14:foregroundMark x1="6500" y1="41954" x2="9750" y2="41092"/>
                          <a14:foregroundMark x1="36750" y1="78161" x2="62250" y2="669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446" y="3820706"/>
              <a:ext cx="3810000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search.pstatic.net/common/?src=http%3A%2F%2Fblogfiles.naver.net%2FMjAxNzAxMTNfMjgx%2FMDAxNDg0MzE2MzY2NTc5.EwayUGFamL-0FySltPooHZEcAQ_VHbphH0yHnV2CVHMg.1_Z2r3VpFbRLKgpowuFyasg1W-3e9QVzOwV_LryCyUAg.PNG.boilmint7%2F11.PNG&amp;type=sc960_8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250" y1="42816" x2="28750" y2="32184"/>
                          <a14:foregroundMark x1="6500" y1="41954" x2="9750" y2="41092"/>
                          <a14:foregroundMark x1="36750" y1="78161" x2="62250" y2="669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1365" y="3820706"/>
              <a:ext cx="3810000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HARDWARE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그룹 1027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하드웨어 구성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03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83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0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112" name="Picture 2" descr="[서창동코딩] 아두이노 온습도센서, led, 부저 이용해보기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41" y="4579435"/>
            <a:ext cx="2359998" cy="219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9668" y="7515181"/>
            <a:ext cx="1152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DHT11</a:t>
            </a:r>
          </a:p>
          <a:p>
            <a:pPr algn="ctr"/>
            <a:r>
              <a:rPr lang="ko-KR" altLang="en-US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온</a:t>
            </a:r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/</a:t>
            </a:r>
            <a:r>
              <a:rPr lang="ko-KR" altLang="en-US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습도 센서</a:t>
            </a:r>
            <a:endParaRPr lang="ko-KR" altLang="en-US" sz="15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1613759" y="7515181"/>
            <a:ext cx="13099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LED SWITCH</a:t>
            </a:r>
            <a:endParaRPr lang="ko-KR" altLang="en-US" sz="15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114" name="Picture 8" descr="https://search.pstatic.net/common/?src=http%3A%2F%2Fblogfiles.naver.net%2FMjAxNzAzMjFfMjg3%2FMDAxNDkwMDgxODUwNzQ2.DPPgLJ1bAxrC3m3Vom5BP0nvmK0D298e1hiu41oFxfgg.yaiweC9jalduRoItLsWeJJMG3iSTABKv9aD7q0Myw7Yg.JPEG.3demp%2FLCD.JPG&amp;type=sc960_83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013" y1="63672" x2="72408" y2="10547"/>
                        <a14:foregroundMark x1="26087" y1="97656" x2="97993" y2="36523"/>
                        <a14:foregroundMark x1="4682" y1="59375" x2="49164" y2="2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440" y="3774228"/>
            <a:ext cx="3489113" cy="298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8213051" y="7515181"/>
            <a:ext cx="10518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LCD 16x2</a:t>
            </a:r>
          </a:p>
        </p:txBody>
      </p:sp>
      <p:pic>
        <p:nvPicPr>
          <p:cNvPr id="113" name="Picture 4" descr="아두이노 자외선UV 감지센서모듈 ML8511 GY-8511 / Arduino UV Detector Analog Sensor ML8511 GY-8511 : 수인스토어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1176" y1="45882" x2="21176" y2="45882"/>
                        <a14:foregroundMark x1="24412" y1="48235" x2="15294" y2="42647"/>
                        <a14:foregroundMark x1="19412" y1="39118" x2="28824" y2="44412"/>
                        <a14:foregroundMark x1="23235" y1="34706" x2="32353" y2="40294"/>
                        <a14:foregroundMark x1="27941" y1="32059" x2="36176" y2="36471"/>
                        <a14:foregroundMark x1="32059" y1="28235" x2="40588" y2="32941"/>
                        <a14:foregroundMark x1="33235" y1="53824" x2="34706" y2="55294"/>
                        <a14:foregroundMark x1="50294" y1="38529" x2="52647" y2="39412"/>
                        <a14:foregroundMark x1="45588" y1="41176" x2="47353" y2="42941"/>
                        <a14:foregroundMark x1="40588" y1="44706" x2="43824" y2="45882"/>
                        <a14:foregroundMark x1="36176" y1="49118" x2="39706" y2="50588"/>
                        <a14:backgroundMark x1="17941" y1="41471" x2="25588" y2="45882"/>
                        <a14:backgroundMark x1="22353" y1="36765" x2="29706" y2="41471"/>
                        <a14:backgroundMark x1="26176" y1="34118" x2="32941" y2="37647"/>
                        <a14:backgroundMark x1="29412" y1="30000" x2="37353" y2="34706"/>
                        <a14:backgroundMark x1="38235" y1="57353" x2="55588" y2="42059"/>
                        <a14:backgroundMark x1="36471" y1="52941" x2="39118" y2="53529"/>
                        <a14:backgroundMark x1="41176" y1="48824" x2="44118" y2="49706"/>
                        <a14:backgroundMark x1="45000" y1="44706" x2="48824" y2="4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5940" y="4079515"/>
            <a:ext cx="3126899" cy="33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4274490" y="7515181"/>
            <a:ext cx="20697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MLGY-8511</a:t>
            </a:r>
          </a:p>
          <a:p>
            <a:pPr algn="ctr"/>
            <a:r>
              <a:rPr lang="ko-KR" altLang="en-US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자외선 </a:t>
            </a:r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UV</a:t>
            </a:r>
            <a:r>
              <a:rPr lang="ko-KR" altLang="en-US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감지센서 모듈</a:t>
            </a:r>
            <a:endParaRPr lang="en-US" altLang="ko-KR" sz="1500" dirty="0" smtClean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5073914" y="7515181"/>
            <a:ext cx="968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KY – 006</a:t>
            </a:r>
          </a:p>
          <a:p>
            <a:pPr algn="ctr"/>
            <a:r>
              <a:rPr lang="ko-KR" altLang="en-US" sz="1500" dirty="0" err="1" smtClean="0">
                <a:latin typeface="위메프" panose="020B0600000101010101" pitchFamily="50" charset="-127"/>
                <a:ea typeface="위메프" panose="020B0600000101010101" pitchFamily="50" charset="-127"/>
              </a:rPr>
              <a:t>부저</a:t>
            </a:r>
            <a:r>
              <a:rPr lang="ko-KR" altLang="en-US" sz="1500" dirty="0" smtClean="0">
                <a:latin typeface="위메프" panose="020B0600000101010101" pitchFamily="50" charset="-127"/>
                <a:ea typeface="위메프" panose="020B0600000101010101" pitchFamily="50" charset="-127"/>
              </a:rPr>
              <a:t> 모듈</a:t>
            </a:r>
            <a:endParaRPr lang="ko-KR" altLang="en-US" sz="1500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21" name="Object 20"/>
          <p:cNvSpPr txBox="1"/>
          <p:nvPr/>
        </p:nvSpPr>
        <p:spPr>
          <a:xfrm>
            <a:off x="806859" y="2520039"/>
            <a:ext cx="602719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센서 및 입</a:t>
            </a:r>
            <a:r>
              <a:rPr lang="en-US" altLang="ko-KR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/</a:t>
            </a:r>
            <a:r>
              <a:rPr lang="ko-KR" altLang="en-US" sz="3400" kern="0" spc="-100" dirty="0" smtClean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출력 장비</a:t>
            </a:r>
            <a:endParaRPr lang="en-US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22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HARDWARE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2050" name="Picture 2" descr="https://search.pstatic.net/common/?src=http%3A%2F%2Fshop1.phinf.naver.net%2F20190910_187%2F1568090049981UNVBP_JPEG%2F5450788614780792_125196210.jpg&amp;type=sc960_83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4" b="89844" l="9961" r="966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172" y="4815131"/>
            <a:ext cx="1722018" cy="17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earch.pstatic.net/common/?src=http%3A%2F%2Fblogfiles.naver.net%2FMjAxOTA3MTFfMjA3%2FMDAxNTYyODUyNTY4ODQ4.MhRhFYSMMKI76O6Zocz5fy9dXPI0v-7EpKshf-VWRgIg.TNRjyqTLzGg8iUWNhMewFKHZrywo3HqMqlXiloxhhi8g.JPEG.nimtedd41%2FLEDSwitch.JPG&amp;type=sc960_83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70" b="89844" l="8605" r="89961">
                        <a14:backgroundMark x1="14602" y1="16016" x2="83312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85" y="5013407"/>
            <a:ext cx="2977717" cy="198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그룹 1027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smtClean="0">
                <a:solidFill>
                  <a:srgbClr val="5D5D5D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Light" pitchFamily="34" charset="0"/>
              </a:rPr>
              <a:t>하드웨어 구성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 smtClean="0">
                <a:solidFill>
                  <a:srgbClr val="C1C1C1"/>
                </a:solidFill>
                <a:latin typeface="위메프 Bold" panose="020B0600000101010101" pitchFamily="50" charset="-127"/>
                <a:ea typeface="위메프 Bold" panose="020B0600000101010101" pitchFamily="50" charset="-127"/>
                <a:cs typeface="Noto Sans CJK KR Bold" pitchFamily="34" charset="0"/>
              </a:rPr>
              <a:t>03</a:t>
            </a:r>
            <a:endParaRPr lang="en-US" dirty="0">
              <a:latin typeface="위메프 Bold" panose="020B0600000101010101" pitchFamily="50" charset="-127"/>
              <a:ea typeface="위메프 Bold" panose="020B0600000101010101" pitchFamily="50" charset="-127"/>
            </a:endParaRPr>
          </a:p>
        </p:txBody>
      </p:sp>
      <p:sp>
        <p:nvSpPr>
          <p:cNvPr id="83" name="Object 31"/>
          <p:cNvSpPr txBox="1"/>
          <p:nvPr/>
        </p:nvSpPr>
        <p:spPr>
          <a:xfrm>
            <a:off x="9695447" y="9460419"/>
            <a:ext cx="7795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 Project 1조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0" name="Object 33"/>
          <p:cNvSpPr txBox="1"/>
          <p:nvPr/>
        </p:nvSpPr>
        <p:spPr>
          <a:xfrm>
            <a:off x="825909" y="9460419"/>
            <a:ext cx="10109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C1C1C1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Light" pitchFamily="34" charset="0"/>
              </a:rPr>
              <a:t>ARDUINO를 활용한 기상관측 시스템 구축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111" name="Object 35"/>
          <p:cNvSpPr txBox="1"/>
          <p:nvPr/>
        </p:nvSpPr>
        <p:spPr>
          <a:xfrm>
            <a:off x="9888959" y="451133"/>
            <a:ext cx="757083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5D5D5D"/>
                </a:solidFill>
                <a:latin typeface="위메프" panose="020B0600000101010101" pitchFamily="50" charset="-127"/>
                <a:ea typeface="위메프" panose="020B0600000101010101" pitchFamily="50" charset="-127"/>
                <a:cs typeface="Noto Sans CJK KR Bold" pitchFamily="34" charset="0"/>
              </a:rPr>
              <a:t>HARDWARE</a:t>
            </a:r>
            <a:endParaRPr lang="en-US" dirty="0"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19" y="2645173"/>
            <a:ext cx="7854876" cy="60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750</Words>
  <Application>Microsoft Office PowerPoint</Application>
  <PresentationFormat>사용자 지정</PresentationFormat>
  <Paragraphs>187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Noto Sans CJK KR Bold</vt:lpstr>
      <vt:lpstr>Lucida Sans Unicode</vt:lpstr>
      <vt:lpstr>?? ??</vt:lpstr>
      <vt:lpstr>Malgun Gothic</vt:lpstr>
      <vt:lpstr>위메프</vt:lpstr>
      <vt:lpstr>HSBomBaram 2.0</vt:lpstr>
      <vt:lpstr>Calibri</vt:lpstr>
      <vt:lpstr>Noto Sans CJK KR Light</vt:lpstr>
      <vt:lpstr>Consolas</vt:lpstr>
      <vt:lpstr>위메프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박지아[ 학부졸업 / 글로벌학부 영미학전공 ]</cp:lastModifiedBy>
  <cp:revision>34</cp:revision>
  <dcterms:created xsi:type="dcterms:W3CDTF">2023-08-22T10:28:40Z</dcterms:created>
  <dcterms:modified xsi:type="dcterms:W3CDTF">2023-08-23T05:59:05Z</dcterms:modified>
</cp:coreProperties>
</file>